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7" r:id="rId4"/>
    <p:sldId id="264" r:id="rId5"/>
    <p:sldId id="260" r:id="rId6"/>
    <p:sldId id="263" r:id="rId7"/>
    <p:sldId id="265" r:id="rId8"/>
    <p:sldId id="266" r:id="rId9"/>
    <p:sldId id="267" r:id="rId10"/>
    <p:sldId id="269" r:id="rId11"/>
    <p:sldId id="268" r:id="rId12"/>
    <p:sldId id="271" r:id="rId13"/>
    <p:sldId id="270" r:id="rId14"/>
    <p:sldId id="272" r:id="rId15"/>
    <p:sldId id="273" r:id="rId16"/>
    <p:sldId id="274" r:id="rId17"/>
    <p:sldId id="277" r:id="rId18"/>
    <p:sldId id="261" r:id="rId19"/>
    <p:sldId id="276" r:id="rId20"/>
    <p:sldId id="278" r:id="rId21"/>
    <p:sldId id="290" r:id="rId22"/>
    <p:sldId id="289" r:id="rId23"/>
    <p:sldId id="288" r:id="rId24"/>
    <p:sldId id="287" r:id="rId25"/>
    <p:sldId id="286" r:id="rId26"/>
    <p:sldId id="285" r:id="rId27"/>
    <p:sldId id="284" r:id="rId28"/>
    <p:sldId id="283" r:id="rId29"/>
    <p:sldId id="282" r:id="rId30"/>
    <p:sldId id="281" r:id="rId31"/>
    <p:sldId id="28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16"/>
    <p:restoredTop sz="94650"/>
  </p:normalViewPr>
  <p:slideViewPr>
    <p:cSldViewPr snapToGrid="0" snapToObjects="1">
      <p:cViewPr>
        <p:scale>
          <a:sx n="67" d="100"/>
          <a:sy n="67" d="100"/>
        </p:scale>
        <p:origin x="-132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A069-B3ED-224F-AE22-DECA8F5BC55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7957-C4AD-0640-99D3-AF8C0C96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3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7957-C4AD-0640-99D3-AF8C0C9641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7957-C4AD-0640-99D3-AF8C0C9641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7957-C4AD-0640-99D3-AF8C0C9641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0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7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232" y="1690687"/>
            <a:ext cx="5212081" cy="4502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A44C-6A17-024D-B75B-E05D32E656A7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2AE8-FD19-B74F-A5B1-60DCA2FBF7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4552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A44C-6A17-024D-B75B-E05D32E656A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2AE8-FD19-B74F-A5B1-60DCA2FBF7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7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2025650"/>
            <a:ext cx="8326438" cy="3668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4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eneral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2571"/>
            <a:ext cx="6172200" cy="4873625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1563" y="592570"/>
            <a:ext cx="3932237" cy="106997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1562" y="2157844"/>
            <a:ext cx="3932237" cy="3316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A44C-6A17-024D-B75B-E05D32E656A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2AE8-FD19-B74F-A5B1-60DCA2FBF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872" y="365125"/>
            <a:ext cx="4956464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A44C-6A17-024D-B75B-E05D32E656A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2AE8-FD19-B74F-A5B1-60DCA2FBF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1A44C-6A17-024D-B75B-E05D32E656A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2AE8-FD19-B74F-A5B1-60DCA2FBF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00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0457"/>
          </a:xfrm>
        </p:spPr>
        <p:txBody>
          <a:bodyPr>
            <a:no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Tobacco Advertising</a:t>
            </a:r>
            <a:br>
              <a:rPr lang="en-US" sz="10000" dirty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</a:br>
            <a:r>
              <a:rPr lang="en-US" sz="10000" dirty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on Billboards</a:t>
            </a:r>
            <a:endParaRPr lang="en-US" sz="10000" dirty="0">
              <a:solidFill>
                <a:schemeClr val="bg1"/>
              </a:solidFill>
              <a:latin typeface="Hello Lucky" charset="0"/>
              <a:ea typeface="Hello Lucky" charset="0"/>
              <a:cs typeface="Hello Luck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5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935"/>
            <a:ext cx="6743700" cy="31747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45" y="3420960"/>
            <a:ext cx="8391238" cy="31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4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0457"/>
          </a:xfrm>
        </p:spPr>
        <p:txBody>
          <a:bodyPr>
            <a:no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Tobacco Advertising</a:t>
            </a:r>
            <a:br>
              <a:rPr lang="en-US" sz="10000" dirty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</a:br>
            <a:r>
              <a:rPr lang="en-US" sz="100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Through the Mail</a:t>
            </a:r>
            <a:endParaRPr lang="en-US" sz="10000" dirty="0">
              <a:solidFill>
                <a:schemeClr val="bg1"/>
              </a:solidFill>
              <a:latin typeface="Hello Lucky" charset="0"/>
              <a:ea typeface="Hello Lucky" charset="0"/>
              <a:cs typeface="Hello Luck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3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-2323"/>
            <a:ext cx="5129213" cy="6860323"/>
          </a:xfrm>
        </p:spPr>
      </p:pic>
    </p:spTree>
    <p:extLst>
      <p:ext uri="{BB962C8B-B14F-4D97-AF65-F5344CB8AC3E}">
        <p14:creationId xmlns:p14="http://schemas.microsoft.com/office/powerpoint/2010/main" val="206133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65125"/>
            <a:ext cx="11687175" cy="3763963"/>
          </a:xfrm>
        </p:spPr>
        <p:txBody>
          <a:bodyPr>
            <a:no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Hello Lucky"/>
              </a:rPr>
              <a:t>Tobacco Advertising</a:t>
            </a:r>
            <a:br>
              <a:rPr lang="en-US" sz="10000" dirty="0">
                <a:solidFill>
                  <a:schemeClr val="bg1"/>
                </a:solidFill>
                <a:latin typeface="Hello Lucky"/>
              </a:rPr>
            </a:br>
            <a:r>
              <a:rPr lang="en-US" sz="10000" dirty="0">
                <a:solidFill>
                  <a:schemeClr val="bg1"/>
                </a:solidFill>
                <a:latin typeface="Hello Lucky"/>
              </a:rPr>
              <a:t>Through Social</a:t>
            </a:r>
            <a:br>
              <a:rPr lang="en-US" sz="10000" dirty="0">
                <a:solidFill>
                  <a:schemeClr val="bg1"/>
                </a:solidFill>
                <a:latin typeface="Hello Lucky"/>
              </a:rPr>
            </a:br>
            <a:r>
              <a:rPr lang="en-US" sz="10000" dirty="0">
                <a:solidFill>
                  <a:schemeClr val="bg1"/>
                </a:solidFill>
                <a:latin typeface="Hello Lucky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405049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7" y="357758"/>
            <a:ext cx="8488680" cy="6316577"/>
          </a:xfrm>
        </p:spPr>
      </p:pic>
    </p:spTree>
    <p:extLst>
      <p:ext uri="{BB962C8B-B14F-4D97-AF65-F5344CB8AC3E}">
        <p14:creationId xmlns:p14="http://schemas.microsoft.com/office/powerpoint/2010/main" val="293043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66760"/>
            <a:ext cx="10431832" cy="57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3770457"/>
          </a:xfrm>
        </p:spPr>
        <p:txBody>
          <a:bodyPr>
            <a:no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Tobacco Advertising</a:t>
            </a:r>
            <a:br>
              <a:rPr lang="en-US" sz="10000" dirty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</a:br>
            <a:r>
              <a:rPr lang="en-US" sz="100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in Magazines</a:t>
            </a:r>
            <a:endParaRPr lang="en-US" sz="10000" dirty="0">
              <a:solidFill>
                <a:schemeClr val="bg1"/>
              </a:solidFill>
              <a:latin typeface="Hello Lucky" charset="0"/>
              <a:ea typeface="Hello Lucky" charset="0"/>
              <a:cs typeface="Hello Luck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43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727"/>
            <a:ext cx="10014295" cy="4862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B3D133"/>
                </a:solidFill>
                <a:latin typeface="Hello Lucky" charset="0"/>
                <a:ea typeface="Hello Lucky" charset="0"/>
                <a:cs typeface="Hello Lucky" charset="0"/>
              </a:rPr>
              <a:t>Tobacco Advertising in Magazines: Discussion Questions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1. Who does this advertisement target? (i.e. age, gender, ethnicity)</a:t>
            </a:r>
            <a:br>
              <a:rPr lang="en-US" sz="2400" dirty="0"/>
            </a:br>
            <a:r>
              <a:rPr lang="en-US" sz="2400" dirty="0"/>
              <a:t>2. Why is this company targeting this group?</a:t>
            </a:r>
            <a:br>
              <a:rPr lang="en-US" sz="2400" dirty="0"/>
            </a:br>
            <a:r>
              <a:rPr lang="en-US" sz="2400" dirty="0"/>
              <a:t>3. How is this advertisement trying to attract this group?</a:t>
            </a:r>
            <a:br>
              <a:rPr lang="en-US" sz="2400" dirty="0"/>
            </a:br>
            <a:r>
              <a:rPr lang="en-US" sz="2400" dirty="0"/>
              <a:t>(look at your factsheet for help)</a:t>
            </a:r>
            <a:br>
              <a:rPr lang="en-US" sz="2400" dirty="0"/>
            </a:br>
            <a:r>
              <a:rPr lang="en-US" sz="2400" dirty="0"/>
              <a:t>4. Do you think this advertisement will be successful?</a:t>
            </a:r>
            <a:br>
              <a:rPr lang="en-US" sz="2400" dirty="0"/>
            </a:br>
            <a:endParaRPr lang="en-US" sz="2400" baseline="30000" dirty="0" smtClean="0">
              <a:latin typeface="Gotham-Book" charset="0"/>
              <a:ea typeface="Gotham-Book" charset="0"/>
              <a:cs typeface="Gotham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47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314323"/>
            <a:ext cx="4476750" cy="638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#1</a:t>
            </a:r>
          </a:p>
          <a:p>
            <a:pPr algn="ctr"/>
            <a:r>
              <a:rPr lang="en-US" sz="2800" dirty="0"/>
              <a:t>Star Magazine: October 2013</a:t>
            </a:r>
          </a:p>
        </p:txBody>
      </p:sp>
    </p:spTree>
    <p:extLst>
      <p:ext uri="{BB962C8B-B14F-4D97-AF65-F5344CB8AC3E}">
        <p14:creationId xmlns:p14="http://schemas.microsoft.com/office/powerpoint/2010/main" val="405135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0457"/>
          </a:xfrm>
        </p:spPr>
        <p:txBody>
          <a:bodyPr>
            <a:noAutofit/>
          </a:bodyPr>
          <a:lstStyle/>
          <a:p>
            <a:pPr algn="ctr"/>
            <a:r>
              <a:rPr lang="en-US" sz="125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Lesson Two</a:t>
            </a:r>
            <a:endParaRPr lang="en-US" sz="12500" dirty="0">
              <a:solidFill>
                <a:schemeClr val="bg1"/>
              </a:solidFill>
              <a:latin typeface="Hello Lucky" charset="0"/>
              <a:ea typeface="Hello Lucky" charset="0"/>
              <a:cs typeface="Hello Luck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60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86512" y="2125443"/>
            <a:ext cx="45386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#</a:t>
            </a:r>
            <a:r>
              <a:rPr lang="en-US" sz="2800" dirty="0"/>
              <a:t>2</a:t>
            </a:r>
            <a:br>
              <a:rPr lang="en-US" sz="2800" dirty="0"/>
            </a:br>
            <a:r>
              <a:rPr lang="en-US" sz="2800" dirty="0"/>
              <a:t>Cosmopolitan: January, February 2007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t="4167" r="3393" b="6458"/>
          <a:stretch/>
        </p:blipFill>
        <p:spPr>
          <a:xfrm>
            <a:off x="1514473" y="114299"/>
            <a:ext cx="4872039" cy="65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3076"/>
            <a:ext cx="4886325" cy="6555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#3</a:t>
            </a:r>
            <a:br>
              <a:rPr lang="en-US" sz="2800" dirty="0"/>
            </a:br>
            <a:r>
              <a:rPr lang="en-US" sz="2800" dirty="0"/>
              <a:t>Essence: March </a:t>
            </a:r>
            <a:r>
              <a:rPr lang="en-US" sz="2800" dirty="0" smtClean="0"/>
              <a:t>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9" y="150138"/>
            <a:ext cx="5476875" cy="6572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#4</a:t>
            </a:r>
            <a:br>
              <a:rPr lang="en-US" sz="2800" dirty="0"/>
            </a:br>
            <a:r>
              <a:rPr lang="en-US" sz="2800" dirty="0"/>
              <a:t>Lavender (Minneapolis): October 6, </a:t>
            </a:r>
            <a:r>
              <a:rPr lang="en-US" sz="2800" dirty="0" smtClean="0"/>
              <a:t>2011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87848"/>
            <a:ext cx="4800600" cy="65688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#5</a:t>
            </a:r>
            <a:br>
              <a:rPr lang="en-US" sz="2800" dirty="0"/>
            </a:br>
            <a:r>
              <a:rPr lang="en-US" sz="2800" dirty="0"/>
              <a:t>Esquire: August 2012; September </a:t>
            </a:r>
            <a:r>
              <a:rPr lang="en-US" sz="2800" dirty="0" smtClean="0"/>
              <a:t>2012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237387"/>
            <a:ext cx="5072062" cy="6492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#6</a:t>
            </a:r>
            <a:br>
              <a:rPr lang="en-US" sz="2800" dirty="0"/>
            </a:br>
            <a:r>
              <a:rPr lang="en-US" sz="2800" dirty="0"/>
              <a:t>Field &amp; Stream: July 2012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207792"/>
            <a:ext cx="4700588" cy="6480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#7</a:t>
            </a:r>
            <a:br>
              <a:rPr lang="en-US" sz="2800" dirty="0"/>
            </a:br>
            <a:r>
              <a:rPr lang="en-US" sz="2800" dirty="0"/>
              <a:t>Rolling Stone: July 2, 2015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27157"/>
            <a:ext cx="4648199" cy="6455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#8</a:t>
            </a:r>
            <a:br>
              <a:rPr lang="en-US" sz="2800" dirty="0"/>
            </a:br>
            <a:r>
              <a:rPr lang="en-US" sz="2800" dirty="0"/>
              <a:t>People: April 2013; December </a:t>
            </a:r>
            <a:r>
              <a:rPr lang="en-US" sz="2800" dirty="0" smtClean="0"/>
              <a:t>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164236"/>
            <a:ext cx="4786312" cy="65572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#9</a:t>
            </a:r>
            <a:br>
              <a:rPr lang="en-US" sz="2800" dirty="0"/>
            </a:br>
            <a:r>
              <a:rPr lang="en-US" sz="2800" dirty="0"/>
              <a:t>Rolling Stone: May </a:t>
            </a:r>
            <a:r>
              <a:rPr lang="en-US" sz="2800" dirty="0" smtClean="0"/>
              <a:t>2012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75045"/>
            <a:ext cx="4743450" cy="6593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#10</a:t>
            </a:r>
            <a:br>
              <a:rPr lang="en-US" sz="2800" dirty="0"/>
            </a:br>
            <a:r>
              <a:rPr lang="en-US" sz="2800" dirty="0"/>
              <a:t>Maxim: April </a:t>
            </a:r>
            <a:r>
              <a:rPr lang="en-US" sz="2800" dirty="0" smtClean="0"/>
              <a:t>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140507"/>
            <a:ext cx="4829175" cy="6585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#11</a:t>
            </a:r>
            <a:br>
              <a:rPr lang="en-US" sz="2800" dirty="0"/>
            </a:br>
            <a:r>
              <a:rPr lang="en-US" sz="2800" dirty="0"/>
              <a:t>Sports Illustrated: February 23, </a:t>
            </a:r>
            <a:r>
              <a:rPr lang="en-US" sz="2800" dirty="0" smtClean="0"/>
              <a:t>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36" y="259773"/>
            <a:ext cx="6046955" cy="59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071563"/>
            <a:ext cx="5622035" cy="5322050"/>
          </a:xfrm>
        </p:spPr>
        <p:txBody>
          <a:bodyPr anchor="t" anchorCtr="0"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Video </a:t>
            </a:r>
            <a:br>
              <a:rPr lang="en-US" sz="80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</a:br>
            <a:r>
              <a:rPr lang="en-US" sz="80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Discussion</a:t>
            </a:r>
            <a:endParaRPr lang="en-US" sz="8000" dirty="0">
              <a:solidFill>
                <a:schemeClr val="bg1"/>
              </a:solidFill>
              <a:latin typeface="Hello Lucky" charset="0"/>
              <a:ea typeface="Hello Lucky" charset="0"/>
              <a:cs typeface="Hello Luck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063" y="742950"/>
            <a:ext cx="5400675" cy="490970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1. What surprised you?</a:t>
            </a:r>
            <a:br>
              <a:rPr lang="en-US" dirty="0"/>
            </a:br>
            <a:r>
              <a:rPr lang="en-US" dirty="0"/>
              <a:t>2 .Have you seen examples of this in ____ (name of city) ____?</a:t>
            </a:r>
            <a:br>
              <a:rPr lang="en-US" dirty="0"/>
            </a:br>
            <a:r>
              <a:rPr lang="en-US" dirty="0"/>
              <a:t>3. Why don’t people try to stop this type of advertising?</a:t>
            </a:r>
            <a:br>
              <a:rPr lang="en-US" dirty="0"/>
            </a:br>
            <a:r>
              <a:rPr lang="en-US" dirty="0"/>
              <a:t>4. What other things are advertised this way?</a:t>
            </a:r>
            <a:br>
              <a:rPr lang="en-US" dirty="0"/>
            </a:br>
            <a:endParaRPr lang="en-US" baseline="30000" dirty="0">
              <a:latin typeface="Gotham-Book" charset="0"/>
              <a:ea typeface="Gotham-Book" charset="0"/>
              <a:cs typeface="Gotham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59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3" y="109754"/>
            <a:ext cx="4972050" cy="6612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#12</a:t>
            </a:r>
            <a:br>
              <a:rPr lang="en-US" sz="2800" dirty="0"/>
            </a:br>
            <a:r>
              <a:rPr lang="en-US" sz="2800" dirty="0"/>
              <a:t>Essence: October </a:t>
            </a:r>
            <a:r>
              <a:rPr lang="en-US" sz="2800" dirty="0" smtClean="0"/>
              <a:t>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149151"/>
            <a:ext cx="4643438" cy="6533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#13</a:t>
            </a:r>
            <a:br>
              <a:rPr lang="en-US" sz="2800" dirty="0"/>
            </a:br>
            <a:r>
              <a:rPr lang="en-US" sz="2800" dirty="0"/>
              <a:t>Car and Driver: July </a:t>
            </a:r>
            <a:r>
              <a:rPr lang="en-US" sz="2800" dirty="0" smtClean="0"/>
              <a:t>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39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91" y="138721"/>
            <a:ext cx="4876834" cy="6590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#14</a:t>
            </a:r>
            <a:br>
              <a:rPr lang="en-US" sz="2800" dirty="0"/>
            </a:br>
            <a:r>
              <a:rPr lang="en-US" sz="2800" dirty="0"/>
              <a:t>Entertainment Weekly: February 19/26, </a:t>
            </a:r>
            <a:r>
              <a:rPr lang="en-US" sz="2800" dirty="0" smtClean="0"/>
              <a:t>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2061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45" y="138721"/>
            <a:ext cx="4011725" cy="6590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725" y="2105709"/>
            <a:ext cx="4538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#15</a:t>
            </a:r>
            <a:br>
              <a:rPr lang="en-US" sz="2800" dirty="0"/>
            </a:br>
            <a:r>
              <a:rPr lang="en-US" sz="2800" dirty="0"/>
              <a:t>Philadelphia Weekly: October 8, </a:t>
            </a:r>
            <a:r>
              <a:rPr lang="en-US" sz="2800" dirty="0" smtClean="0"/>
              <a:t>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005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0457"/>
          </a:xfrm>
        </p:spPr>
        <p:txBody>
          <a:bodyPr>
            <a:noAutofit/>
          </a:bodyPr>
          <a:lstStyle/>
          <a:p>
            <a:pPr algn="ctr"/>
            <a:r>
              <a:rPr lang="en-US" sz="100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Outdoor Tobacco Advertising</a:t>
            </a:r>
            <a:endParaRPr lang="en-US" sz="10000" dirty="0">
              <a:solidFill>
                <a:schemeClr val="bg1"/>
              </a:solidFill>
              <a:latin typeface="Hello Lucky" charset="0"/>
              <a:ea typeface="Hello Lucky" charset="0"/>
              <a:cs typeface="Hello Luck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4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" t="14550" r="13580" b="14201"/>
          <a:stretch/>
        </p:blipFill>
        <p:spPr>
          <a:xfrm>
            <a:off x="142876" y="1376651"/>
            <a:ext cx="5629275" cy="343824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5833" r="13904" b="19166"/>
          <a:stretch/>
        </p:blipFill>
        <p:spPr>
          <a:xfrm>
            <a:off x="5915023" y="242888"/>
            <a:ext cx="4000501" cy="59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3" r="6713" b="23560"/>
          <a:stretch/>
        </p:blipFill>
        <p:spPr>
          <a:xfrm rot="5400000">
            <a:off x="-757227" y="1671637"/>
            <a:ext cx="5757863" cy="29860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9688" r="10060" b="11354"/>
          <a:stretch/>
        </p:blipFill>
        <p:spPr>
          <a:xfrm>
            <a:off x="4071941" y="285750"/>
            <a:ext cx="3457575" cy="5772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1" t="26085" r="9950" b="48015"/>
          <a:stretch/>
        </p:blipFill>
        <p:spPr>
          <a:xfrm>
            <a:off x="7829553" y="289326"/>
            <a:ext cx="4075533" cy="322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8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0457"/>
          </a:xfrm>
        </p:spPr>
        <p:txBody>
          <a:bodyPr>
            <a:noAutofit/>
          </a:bodyPr>
          <a:lstStyle/>
          <a:p>
            <a:pPr algn="ctr"/>
            <a:r>
              <a:rPr lang="en-US" sz="100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In</a:t>
            </a:r>
            <a:r>
              <a:rPr lang="en-US" sz="10000" dirty="0" smtClean="0">
                <a:solidFill>
                  <a:schemeClr val="bg1"/>
                </a:solidFill>
                <a:latin typeface="Hello Lucky" charset="0"/>
                <a:ea typeface="Hello Lucky" charset="0"/>
                <a:cs typeface="Hello Lucky" charset="0"/>
              </a:rPr>
              <a:t>door Tobacco Advertising</a:t>
            </a:r>
            <a:endParaRPr lang="en-US" sz="10000" dirty="0">
              <a:solidFill>
                <a:schemeClr val="bg1"/>
              </a:solidFill>
              <a:latin typeface="Hello Lucky" charset="0"/>
              <a:ea typeface="Hello Lucky" charset="0"/>
              <a:cs typeface="Hello Luck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2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8" y="363538"/>
            <a:ext cx="3662953" cy="55266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5" r="7156"/>
          <a:stretch/>
        </p:blipFill>
        <p:spPr>
          <a:xfrm>
            <a:off x="4079901" y="1335088"/>
            <a:ext cx="7421537" cy="37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1908"/>
            <a:ext cx="6172200" cy="41062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38" y="149999"/>
            <a:ext cx="6298425" cy="47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85</Words>
  <Application>Microsoft Office PowerPoint</Application>
  <PresentationFormat>Custom</PresentationFormat>
  <Paragraphs>30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Lesson Two</vt:lpstr>
      <vt:lpstr>Video  Discussion</vt:lpstr>
      <vt:lpstr>Outdoor Tobacco Advertising</vt:lpstr>
      <vt:lpstr>PowerPoint Presentation</vt:lpstr>
      <vt:lpstr>PowerPoint Presentation</vt:lpstr>
      <vt:lpstr>Indoor Tobacco Advertising</vt:lpstr>
      <vt:lpstr>PowerPoint Presentation</vt:lpstr>
      <vt:lpstr>PowerPoint Presentation</vt:lpstr>
      <vt:lpstr>Tobacco Advertising on Billboards</vt:lpstr>
      <vt:lpstr>PowerPoint Presentation</vt:lpstr>
      <vt:lpstr>Tobacco Advertising Through the Mail</vt:lpstr>
      <vt:lpstr>PowerPoint Presentation</vt:lpstr>
      <vt:lpstr>Tobacco Advertising Through Social Media</vt:lpstr>
      <vt:lpstr>PowerPoint Presentation</vt:lpstr>
      <vt:lpstr>PowerPoint Presentation</vt:lpstr>
      <vt:lpstr>Tobacco Advertising in Magazines</vt:lpstr>
      <vt:lpstr>Tobacco Advertising in Magazines: Discussion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LeClaire</dc:creator>
  <cp:lastModifiedBy>Kari Oldfield</cp:lastModifiedBy>
  <cp:revision>21</cp:revision>
  <dcterms:created xsi:type="dcterms:W3CDTF">2016-09-15T15:49:55Z</dcterms:created>
  <dcterms:modified xsi:type="dcterms:W3CDTF">2016-10-10T21:57:29Z</dcterms:modified>
</cp:coreProperties>
</file>